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1"/>
  </p:sldMasterIdLst>
  <p:notesMasterIdLst>
    <p:notesMasterId r:id="rId16"/>
  </p:notesMasterIdLst>
  <p:sldIdLst>
    <p:sldId id="256" r:id="rId2"/>
    <p:sldId id="276" r:id="rId3"/>
    <p:sldId id="270" r:id="rId4"/>
    <p:sldId id="271" r:id="rId5"/>
    <p:sldId id="272" r:id="rId6"/>
    <p:sldId id="273" r:id="rId7"/>
    <p:sldId id="274" r:id="rId8"/>
    <p:sldId id="275" r:id="rId9"/>
    <p:sldId id="277" r:id="rId10"/>
    <p:sldId id="278" r:id="rId11"/>
    <p:sldId id="279" r:id="rId12"/>
    <p:sldId id="280" r:id="rId13"/>
    <p:sldId id="281" r:id="rId14"/>
    <p:sldId id="25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2C90"/>
    <a:srgbClr val="24CF39"/>
    <a:srgbClr val="034A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67"/>
    <p:restoredTop sz="94648"/>
  </p:normalViewPr>
  <p:slideViewPr>
    <p:cSldViewPr snapToGrid="0" snapToObjects="1">
      <p:cViewPr varScale="1">
        <p:scale>
          <a:sx n="80" d="100"/>
          <a:sy n="80" d="100"/>
        </p:scale>
        <p:origin x="150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B980B-A051-5042-A199-B77431CF73D3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AEE19-6760-F547-8467-920A15216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94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AEE19-6760-F547-8467-920A152162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14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AEE19-6760-F547-8467-920A152162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1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563880"/>
            <a:ext cx="8240108" cy="56821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1192" y="3936453"/>
            <a:ext cx="7989752" cy="1033133"/>
          </a:xfrm>
          <a:ln>
            <a:noFill/>
          </a:ln>
          <a:effectLst/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5175772"/>
            <a:ext cx="7989752" cy="590321"/>
          </a:xfrm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cap="all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59327" y="639224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57DDB3E-195E-6B45-B467-F8D5D015F5DB}" type="datetime1">
              <a:rPr lang="en-US" smtClean="0"/>
              <a:t>8/23/2023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6387916"/>
            <a:ext cx="48705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0476" y="6392242"/>
            <a:ext cx="7704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B45051-E032-1249-AC8B-C5EB1B15FB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0" y="563880"/>
            <a:ext cx="8488680" cy="291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69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/>
          <a:p>
            <a:fld id="{5401DC81-3D9D-454A-91E9-4177FB0DB81A}" type="datetime1">
              <a:rPr lang="en-US" smtClean="0"/>
              <a:t>8/23/2023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097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BC0DC7F-C381-D243-B1EA-131843200DDB}" type="datetime1">
              <a:rPr lang="en-US" smtClean="0"/>
              <a:t>8/23/2023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976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81810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687475"/>
            <a:ext cx="7989752" cy="5967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91" y="1505583"/>
            <a:ext cx="8238707" cy="4353215"/>
          </a:xfrm>
        </p:spPr>
        <p:txBody>
          <a:bodyPr anchor="t"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E510904-FE82-B349-843E-834D82D57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59327" y="6392242"/>
            <a:ext cx="2133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9DB951E-8A2C-8944-9ED9-2477572D3AC8}" type="datetime1">
              <a:rPr lang="en-US" smtClean="0"/>
              <a:t>8/23/2023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48965D5-4E22-4D4C-B0D3-4AEC70083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387916"/>
            <a:ext cx="487058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5AB5AFF-5E76-4041-B3D5-669547C07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0476" y="6392242"/>
            <a:ext cx="770468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444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2362C45-CC3C-1C41-89EF-9E39AB823873}"/>
              </a:ext>
            </a:extLst>
          </p:cNvPr>
          <p:cNvSpPr txBox="1">
            <a:spLocks/>
          </p:cNvSpPr>
          <p:nvPr/>
        </p:nvSpPr>
        <p:spPr>
          <a:xfrm>
            <a:off x="5559327" y="63922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Last Edit: </a:t>
            </a:r>
            <a:fld id="{B61BEF0D-F0BB-DE4B-95CE-6DB70DBA9567}" type="datetimeFigureOut">
              <a:rPr lang="en-US" smtClean="0"/>
              <a:pPr/>
              <a:t>8/23/2023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9E8FBED-B055-2A4A-8E32-9CB6B48C25B3}"/>
              </a:ext>
            </a:extLst>
          </p:cNvPr>
          <p:cNvSpPr txBox="1">
            <a:spLocks/>
          </p:cNvSpPr>
          <p:nvPr/>
        </p:nvSpPr>
        <p:spPr>
          <a:xfrm>
            <a:off x="581192" y="6387916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2018, FLL TUTORIALS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A884034-3EBB-704E-AFCD-9611BBBEBA37}"/>
              </a:ext>
            </a:extLst>
          </p:cNvPr>
          <p:cNvSpPr txBox="1">
            <a:spLocks/>
          </p:cNvSpPr>
          <p:nvPr/>
        </p:nvSpPr>
        <p:spPr>
          <a:xfrm>
            <a:off x="7800476" y="6392242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814189-0037-420F-A5B3-4A68A0B960C5}"/>
              </a:ext>
            </a:extLst>
          </p:cNvPr>
          <p:cNvSpPr/>
          <p:nvPr userDrawn="1"/>
        </p:nvSpPr>
        <p:spPr>
          <a:xfrm>
            <a:off x="2381" y="6270965"/>
            <a:ext cx="9141619" cy="64008"/>
          </a:xfrm>
          <a:prstGeom prst="rect">
            <a:avLst/>
          </a:prstGeom>
          <a:solidFill>
            <a:srgbClr val="24C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178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/>
          <a:p>
            <a:fld id="{02C749DD-D96A-5E4D-8D13-82124325A17E}" type="datetime1">
              <a:rPr lang="en-US" smtClean="0"/>
              <a:t>8/23/2023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6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/>
          <a:p>
            <a:fld id="{DD29BD93-02EC-1A48-A6E8-31A98C9A157A}" type="datetime1">
              <a:rPr lang="en-US" smtClean="0"/>
              <a:t>8/23/2023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816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/>
          <a:p>
            <a:fld id="{2DE767CA-F1E9-0241-910E-1ACE4D432D02}" type="datetime1">
              <a:rPr lang="en-US" smtClean="0"/>
              <a:t>8/23/2023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625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/>
          <a:p>
            <a:fld id="{9585981A-DE80-FE4E-A369-1C21D3BD3DC1}" type="datetime1">
              <a:rPr lang="en-US" smtClean="0"/>
              <a:t>8/23/2023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893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BF54CA8-DB68-2845-98FD-CA66A48C7E17}" type="datetime1">
              <a:rPr lang="en-US" smtClean="0"/>
              <a:t>8/23/2023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448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/>
          <a:p>
            <a:fld id="{A207032A-7647-BC45-AEE8-63F17A9C9FDC}" type="datetime1">
              <a:rPr lang="en-US" smtClean="0"/>
              <a:t>8/23/2023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79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AAE8D72-8133-BD4C-9ABB-B6CCBBAC2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59327" y="639224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EECF132-23B4-9E4A-B9D6-E83E0931C494}" type="datetime1">
              <a:rPr lang="en-US" smtClean="0"/>
              <a:t>8/23/2023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AB9BFBD-8489-AA40-9E3F-B3F63A8BD5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2" y="6387916"/>
            <a:ext cx="48705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04709EF-0344-434E-8D31-15D41ADEE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00476" y="6392242"/>
            <a:ext cx="7704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2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://welserver.com/WEL1003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hoenixFLL/" TargetMode="External"/><Relationship Id="rId2" Type="http://schemas.openxmlformats.org/officeDocument/2006/relationships/hyperlink" Target="https://www.facebook.com/NeXTGEN365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://www.flltutorial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fish3d.biz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hyperlink" Target="https://dschool.stanford.edu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1h5L_0rFz8" TargetMode="External"/><Relationship Id="rId2" Type="http://schemas.openxmlformats.org/officeDocument/2006/relationships/hyperlink" Target="https://www.youtube.com/watch?v=ttWhK-NO4g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hyperlink" Target="https://www.youtube.com/watch?v=k_9Q-KDSb9o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o-RO" dirty="0"/>
              <a:t>Dezvoltarea unei soluții inovative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Team 3659 NeXt Gen &amp; Team Phoenix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553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23FE3-083C-4A1A-B3BE-60B3EF85E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Ce este inovarea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86BA4-8E20-41EC-9BB2-B873CC309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9" y="1940010"/>
            <a:ext cx="8681544" cy="787871"/>
          </a:xfrm>
        </p:spPr>
        <p:txBody>
          <a:bodyPr>
            <a:normAutofit fontScale="70000" lnSpcReduction="20000"/>
          </a:bodyPr>
          <a:lstStyle/>
          <a:p>
            <a:pPr marL="201168" lvl="1" indent="0">
              <a:lnSpc>
                <a:spcPct val="150000"/>
              </a:lnSpc>
              <a:buNone/>
            </a:pPr>
            <a:r>
              <a:rPr lang="ro-RO" sz="2100" dirty="0"/>
              <a:t>Dacă soluția/îmbunătățirea voastră particulară nu există în realitate, sunteți gata pentru pasul următor</a:t>
            </a:r>
            <a:r>
              <a:rPr lang="en-US" sz="2100" dirty="0"/>
              <a:t>.</a:t>
            </a:r>
          </a:p>
          <a:p>
            <a:pPr marL="201168" lvl="1" indent="0">
              <a:lnSpc>
                <a:spcPct val="150000"/>
              </a:lnSpc>
              <a:buNone/>
            </a:pPr>
            <a:endParaRPr lang="en-US" sz="1900" dirty="0"/>
          </a:p>
          <a:p>
            <a:pPr marL="201168" lvl="1" indent="0">
              <a:lnSpc>
                <a:spcPct val="150000"/>
              </a:lnSpc>
              <a:buNone/>
            </a:pPr>
            <a:endParaRPr lang="en-US" sz="190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AB452C-B9C9-4774-AD1F-6458267DB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115794" y="2566005"/>
            <a:ext cx="1964725" cy="729049"/>
          </a:xfrm>
          <a:prstGeom prst="rect">
            <a:avLst/>
          </a:prstGeom>
          <a:solidFill>
            <a:srgbClr val="034A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</a:t>
            </a:r>
            <a:r>
              <a:rPr lang="ro-RO" dirty="0"/>
              <a:t>ovația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64161" y="3458928"/>
            <a:ext cx="3509319" cy="2236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lvl="1" indent="-91440"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ro-RO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Menționează 3 lucruri care fac ca soluția să fie inovativă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marL="91440" lvl="1" indent="-91440"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ro-RO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În alte cuvinte, ce face soluția să fie a echipei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 </a:t>
            </a:r>
            <a:r>
              <a:rPr lang="ro-RO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 face soluția voastră mai bună decât orice altă soluție existentă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  <a:p>
            <a:pPr marL="91440" lvl="1" indent="-91440"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Exampl</a:t>
            </a:r>
            <a:r>
              <a:rPr lang="ro-R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ro-R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Inovația voastră poate fi ieftină, ușor de făcut, să ofere mai multe facilități decât soluția existentă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464161" y="2664261"/>
            <a:ext cx="469610" cy="532536"/>
          </a:xfrm>
          <a:prstGeom prst="rightArrow">
            <a:avLst/>
          </a:prstGeom>
          <a:solidFill>
            <a:srgbClr val="24CF39"/>
          </a:solidFill>
          <a:ln>
            <a:solidFill>
              <a:srgbClr val="652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D5B2E8-DDC8-4814-84BE-F70A9EB7E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190" y="2463612"/>
            <a:ext cx="3954811" cy="30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33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23FE3-083C-4A1A-B3BE-60B3EF85E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</a:t>
            </a:r>
            <a:r>
              <a:rPr lang="ro-RO" dirty="0"/>
              <a:t>are distribuire testare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86BA4-8E20-41EC-9BB2-B873CC309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9" y="1940010"/>
            <a:ext cx="8681544" cy="787871"/>
          </a:xfrm>
        </p:spPr>
        <p:txBody>
          <a:bodyPr>
            <a:normAutofit/>
          </a:bodyPr>
          <a:lstStyle/>
          <a:p>
            <a:pPr marL="201168" lvl="1" indent="0">
              <a:lnSpc>
                <a:spcPct val="150000"/>
              </a:lnSpc>
              <a:buNone/>
            </a:pPr>
            <a:endParaRPr lang="en-US" sz="1900" dirty="0"/>
          </a:p>
          <a:p>
            <a:pPr marL="201168" lvl="1" indent="0">
              <a:lnSpc>
                <a:spcPct val="150000"/>
              </a:lnSpc>
              <a:buNone/>
            </a:pPr>
            <a:endParaRPr lang="en-US" sz="190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AB452C-B9C9-4774-AD1F-6458267DB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32732" y="1998832"/>
            <a:ext cx="1964725" cy="729049"/>
          </a:xfrm>
          <a:prstGeom prst="rect">
            <a:avLst/>
          </a:prstGeom>
          <a:solidFill>
            <a:srgbClr val="034A85"/>
          </a:solidFill>
          <a:ln>
            <a:solidFill>
              <a:srgbClr val="652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</a:t>
            </a:r>
            <a:r>
              <a:rPr lang="ro-RO" dirty="0"/>
              <a:t>are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4195" y="2905827"/>
            <a:ext cx="29215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lvl="1" indent="-91440"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Protot</a:t>
            </a:r>
            <a:r>
              <a:rPr lang="ro-RO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ipurile nu sunt solicitate în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FIRST LEGO League. </a:t>
            </a:r>
            <a:r>
              <a:rPr lang="ro-RO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 toate acestea, un model de orice fel poate ajuta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ro-RO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Unele echipe realizează modele din LEGO sau carton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ro-RO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Unele echipe realizează un desen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ro-RO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În funcție de proiect, unele echipe reușesc să dezvolte și prototipuri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54113" y="1998831"/>
            <a:ext cx="1964725" cy="729049"/>
          </a:xfrm>
          <a:prstGeom prst="rect">
            <a:avLst/>
          </a:prstGeom>
          <a:solidFill>
            <a:srgbClr val="034A85"/>
          </a:solidFill>
          <a:ln>
            <a:solidFill>
              <a:srgbClr val="652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/>
              <a:t>Distribuire</a:t>
            </a:r>
            <a:r>
              <a:rPr lang="en-US" dirty="0"/>
              <a:t>/Test</a:t>
            </a:r>
            <a:r>
              <a:rPr lang="ro-RO" dirty="0"/>
              <a:t>are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190420" y="2905827"/>
            <a:ext cx="2857686" cy="3529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lvl="1" indent="-91440"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ro-RO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Dacă ai o soluție, aceasta poate fi testată, și e o idee foarte bună să faceți asta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marL="91440" lvl="1" indent="-91440"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ro-RO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Dacă nu puteți testa soluția, luați în considerare publicarea soluției , transmiterea ei unor experți care pot spune dacaă soluția voastră ar merge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91440" lvl="1" indent="-91440"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Exampl</a:t>
            </a:r>
            <a:r>
              <a:rPr lang="ro-R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ro-R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Ar fi fost foarte dificil pentru noi să testăm proiectul nostru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Nature’s Fury </a:t>
            </a:r>
            <a:r>
              <a:rPr lang="ro-R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într-un avion care zboară deasupra unui vulcan. În loc de asta, am întrebat profesioniștii în aviație și industria senzorilor pentru a evalua ideea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2940980" y="2106311"/>
            <a:ext cx="469610" cy="532536"/>
          </a:xfrm>
          <a:prstGeom prst="rightArrow">
            <a:avLst/>
          </a:prstGeom>
          <a:solidFill>
            <a:srgbClr val="24CF39"/>
          </a:solidFill>
          <a:ln>
            <a:solidFill>
              <a:srgbClr val="652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831" y="2404496"/>
            <a:ext cx="2767913" cy="207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6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FAFD4-A8D0-4ECB-ABD2-EDEF846D3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91" y="727250"/>
            <a:ext cx="7989752" cy="668618"/>
          </a:xfrm>
        </p:spPr>
        <p:txBody>
          <a:bodyPr>
            <a:normAutofit fontScale="90000"/>
          </a:bodyPr>
          <a:lstStyle/>
          <a:p>
            <a:r>
              <a:rPr lang="ro-RO" dirty="0"/>
              <a:t>Modelele si prototipurile pot îmbunătăți soluția voastră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49AE3-2844-4EB5-9B48-66293BD44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91" y="1505583"/>
            <a:ext cx="4447909" cy="4353215"/>
          </a:xfrm>
        </p:spPr>
        <p:txBody>
          <a:bodyPr>
            <a:normAutofit/>
          </a:bodyPr>
          <a:lstStyle/>
          <a:p>
            <a:pPr lvl="1"/>
            <a:r>
              <a:rPr lang="ro-RO" sz="1600" dirty="0"/>
              <a:t>Realizează un prototip al soluției voastre. Nu trebuie să fie la scară mare</a:t>
            </a:r>
            <a:r>
              <a:rPr lang="en-US" sz="1600" dirty="0"/>
              <a:t>. </a:t>
            </a:r>
          </a:p>
          <a:p>
            <a:pPr lvl="1"/>
            <a:r>
              <a:rPr lang="ro-RO" sz="1600" dirty="0"/>
              <a:t>Prezintă soluția și prototipul experților și primiți </a:t>
            </a:r>
            <a:r>
              <a:rPr lang="en-US" sz="1600" dirty="0"/>
              <a:t>feedback</a:t>
            </a:r>
            <a:r>
              <a:rPr lang="ro-RO" sz="1600" dirty="0"/>
              <a:t>-uri despre ce puteți îmbunătăți</a:t>
            </a:r>
            <a:r>
              <a:rPr lang="en-US" sz="1600" dirty="0"/>
              <a:t>.</a:t>
            </a:r>
          </a:p>
          <a:p>
            <a:pPr lvl="1"/>
            <a:r>
              <a:rPr lang="en-US" sz="1600" dirty="0" err="1"/>
              <a:t>Discu</a:t>
            </a:r>
            <a:r>
              <a:rPr lang="ro-RO" sz="1600" dirty="0"/>
              <a:t>tați ca echipă </a:t>
            </a:r>
            <a:r>
              <a:rPr lang="en-US" sz="1600" dirty="0"/>
              <a:t>feedback</a:t>
            </a:r>
            <a:r>
              <a:rPr lang="ro-RO" sz="1600" dirty="0"/>
              <a:t>-ul dat de experți. Căutați informații despre sugestiile lor</a:t>
            </a:r>
            <a:r>
              <a:rPr lang="en-US" sz="1600" dirty="0"/>
              <a:t>.</a:t>
            </a:r>
          </a:p>
          <a:p>
            <a:pPr lvl="1"/>
            <a:r>
              <a:rPr lang="en-US" sz="1600" dirty="0" err="1"/>
              <a:t>Discu</a:t>
            </a:r>
            <a:r>
              <a:rPr lang="ro-RO" sz="1600" dirty="0"/>
              <a:t>tați cum puteți implementa aceste fee</a:t>
            </a:r>
            <a:r>
              <a:rPr lang="en-US" sz="1600" dirty="0" err="1"/>
              <a:t>dback</a:t>
            </a:r>
            <a:r>
              <a:rPr lang="ro-RO" sz="1600" dirty="0"/>
              <a:t>-uri și de ce aceste îmbunătățiri fac soluțiile mai bune</a:t>
            </a:r>
            <a:r>
              <a:rPr lang="en-US" sz="1600" dirty="0"/>
              <a:t>.</a:t>
            </a:r>
          </a:p>
          <a:p>
            <a:pPr lvl="1"/>
            <a:r>
              <a:rPr lang="en-US" sz="1600" dirty="0"/>
              <a:t>Implement</a:t>
            </a:r>
            <a:r>
              <a:rPr lang="ro-RO" sz="1600" dirty="0"/>
              <a:t>ează </a:t>
            </a:r>
            <a:r>
              <a:rPr lang="en-US" sz="1600" dirty="0"/>
              <a:t>feedback</a:t>
            </a:r>
            <a:r>
              <a:rPr lang="ro-RO" sz="1600" dirty="0"/>
              <a:t>-urile experților prin crearea unui nou prototip</a:t>
            </a:r>
            <a:r>
              <a:rPr lang="en-US" sz="1600" dirty="0"/>
              <a:t>.  </a:t>
            </a:r>
            <a:r>
              <a:rPr lang="ro-RO" sz="1600" dirty="0"/>
              <a:t>Mergi înapoi și distribuie noua versiune, dacă asta e posibil</a:t>
            </a:r>
            <a:r>
              <a:rPr lang="en-US" sz="1600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552E03-E0BD-46C1-ACD6-139C4C614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B2C351-650C-4E29-AE7F-26F70B9F6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387146" y="2345738"/>
            <a:ext cx="1819886" cy="1023686"/>
          </a:xfrm>
          <a:prstGeom prst="rect">
            <a:avLst/>
          </a:prstGeom>
        </p:spPr>
      </p:pic>
      <p:pic>
        <p:nvPicPr>
          <p:cNvPr id="1026" name="Picture 2" descr="20170615_195910">
            <a:extLst>
              <a:ext uri="{FF2B5EF4-FFF2-40B4-BE49-F238E27FC236}">
                <a16:creationId xmlns:a16="http://schemas.microsoft.com/office/drawing/2014/main" id="{FE5EFA71-3B89-4DBD-9432-0630B186B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" t="-1" r="11822" b="4355"/>
          <a:stretch/>
        </p:blipFill>
        <p:spPr bwMode="auto">
          <a:xfrm rot="5400000">
            <a:off x="4906475" y="2288072"/>
            <a:ext cx="1815700" cy="113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015EFF-4278-4B35-ACC3-6A57AF6E35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3452" t="71361" r="68452" b="5797"/>
          <a:stretch/>
        </p:blipFill>
        <p:spPr>
          <a:xfrm>
            <a:off x="6511885" y="1947639"/>
            <a:ext cx="1143218" cy="181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77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A04EC-6280-488A-8141-3E54E32CD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ro-RO" dirty="0"/>
              <a:t>testarea soluției tale inovative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C4191-29EA-436E-9712-99E620EA8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9" y="1845733"/>
            <a:ext cx="5701861" cy="4307932"/>
          </a:xfrm>
        </p:spPr>
        <p:txBody>
          <a:bodyPr>
            <a:normAutofit fontScale="77500" lnSpcReduction="20000"/>
          </a:bodyPr>
          <a:lstStyle/>
          <a:p>
            <a:pPr lvl="1">
              <a:lnSpc>
                <a:spcPct val="150000"/>
              </a:lnSpc>
            </a:pPr>
            <a:r>
              <a:rPr lang="ro-RO" sz="1900" dirty="0"/>
              <a:t>Dacă sunteți în stare să realizați un prototip funcțional, este o ideea bună să testați soluția inovativă</a:t>
            </a:r>
            <a:endParaRPr lang="en-US" sz="1900" dirty="0"/>
          </a:p>
          <a:p>
            <a:pPr lvl="1">
              <a:lnSpc>
                <a:spcPct val="150000"/>
              </a:lnSpc>
            </a:pPr>
            <a:r>
              <a:rPr lang="ro-RO" sz="1900" dirty="0"/>
              <a:t>Dacă echipa realizează că soluția nu funcționează, discutați de ce nu funcționează, discutați ce poate fi îmbunătățit pentru a face soluția să funcționeze</a:t>
            </a:r>
            <a:r>
              <a:rPr lang="en-US" sz="1900" dirty="0"/>
              <a:t>.</a:t>
            </a:r>
          </a:p>
          <a:p>
            <a:pPr lvl="1">
              <a:lnSpc>
                <a:spcPct val="150000"/>
              </a:lnSpc>
            </a:pPr>
            <a:r>
              <a:rPr lang="ro-RO" sz="1900" dirty="0"/>
              <a:t>Faceți îmbunătățirile la prototip și documentați schimbările</a:t>
            </a:r>
            <a:r>
              <a:rPr lang="en-US" sz="1900" dirty="0"/>
              <a:t>.</a:t>
            </a:r>
          </a:p>
          <a:p>
            <a:pPr lvl="1">
              <a:lnSpc>
                <a:spcPct val="150000"/>
              </a:lnSpc>
            </a:pPr>
            <a:r>
              <a:rPr lang="en-US" sz="1900" dirty="0"/>
              <a:t>Test</a:t>
            </a:r>
            <a:r>
              <a:rPr lang="ro-RO" sz="1900" dirty="0"/>
              <a:t>ați soluția din nou. Dacă merge, discutați cum merge</a:t>
            </a:r>
            <a:r>
              <a:rPr lang="en-US" sz="1900" dirty="0"/>
              <a:t>. </a:t>
            </a:r>
          </a:p>
          <a:p>
            <a:pPr marL="544068" lvl="1" indent="-342900">
              <a:lnSpc>
                <a:spcPct val="150000"/>
              </a:lnSpc>
              <a:buFont typeface="+mj-lt"/>
              <a:buAutoNum type="arabicPeriod"/>
            </a:pPr>
            <a:endParaRPr lang="en-US" sz="1900" dirty="0"/>
          </a:p>
          <a:p>
            <a:pPr marL="201168" lvl="1" indent="0">
              <a:lnSpc>
                <a:spcPct val="150000"/>
              </a:lnSpc>
              <a:buNone/>
            </a:pPr>
            <a:r>
              <a:rPr lang="en-US" sz="1500" b="1" dirty="0" err="1"/>
              <a:t>Exampl</a:t>
            </a:r>
            <a:r>
              <a:rPr lang="ro-RO" sz="1500" b="1" dirty="0"/>
              <a:t>u</a:t>
            </a:r>
            <a:r>
              <a:rPr lang="en-US" sz="1500" b="1" dirty="0"/>
              <a:t>: </a:t>
            </a:r>
            <a:r>
              <a:rPr lang="ro-RO" sz="1500" b="1" dirty="0"/>
              <a:t> </a:t>
            </a:r>
            <a:r>
              <a:rPr lang="ro-RO" sz="1500" dirty="0"/>
              <a:t>Am încărcat datele noastre de testare pe un </a:t>
            </a:r>
            <a:r>
              <a:rPr lang="en-US" sz="1500" dirty="0"/>
              <a:t>website </a:t>
            </a:r>
            <a:r>
              <a:rPr lang="ro-RO" sz="1500" dirty="0"/>
              <a:t>care înregistrează </a:t>
            </a:r>
            <a:r>
              <a:rPr lang="en-US" sz="1500" dirty="0"/>
              <a:t>live </a:t>
            </a:r>
            <a:r>
              <a:rPr lang="ro-RO" sz="1500" dirty="0"/>
              <a:t>datele de la senzori plasați în diferite locații în interiorul stupului</a:t>
            </a:r>
            <a:r>
              <a:rPr lang="en-US" sz="1500" dirty="0"/>
              <a:t>.</a:t>
            </a:r>
            <a:r>
              <a:rPr lang="ro-RO" sz="1500" dirty="0"/>
              <a:t> Puteți să vă uitați la datele noastre aici</a:t>
            </a:r>
            <a:r>
              <a:rPr lang="en-US" sz="1500" dirty="0"/>
              <a:t> </a:t>
            </a:r>
            <a:r>
              <a:rPr lang="en-US" sz="1500" dirty="0">
                <a:hlinkClick r:id="rId2"/>
              </a:rPr>
              <a:t>http://Welserver.com/WEL1003</a:t>
            </a:r>
            <a:endParaRPr lang="en-US" sz="150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3E895F-1FE9-458C-B776-9CE1E9367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089D0F-8514-4451-8BC8-EEB5EFB06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574" y="2108527"/>
            <a:ext cx="2707539" cy="152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7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err="1"/>
              <a:t>Aceast</a:t>
            </a:r>
            <a:r>
              <a:rPr lang="ro-RO" sz="1800" dirty="0"/>
              <a:t>ă</a:t>
            </a:r>
            <a:r>
              <a:rPr lang="en-US" sz="1800" dirty="0"/>
              <a:t> </a:t>
            </a:r>
            <a:r>
              <a:rPr lang="en-US" sz="1800" dirty="0" err="1"/>
              <a:t>lec</a:t>
            </a:r>
            <a:r>
              <a:rPr lang="ro-RO" sz="1800" dirty="0"/>
              <a:t>ție a fost tradusă de </a:t>
            </a:r>
            <a:r>
              <a:rPr lang="en-US" sz="1800" dirty="0"/>
              <a:t>Team 3659 NeXT GEN </a:t>
            </a:r>
            <a:r>
              <a:rPr lang="ro-RO" sz="1800" dirty="0"/>
              <a:t>și </a:t>
            </a:r>
            <a:r>
              <a:rPr lang="en-US" sz="1800" dirty="0"/>
              <a:t>Team Phoenix, </a:t>
            </a:r>
            <a:r>
              <a:rPr lang="ro-RO" sz="1800" dirty="0"/>
              <a:t>cu editări și adăugiri de frații</a:t>
            </a:r>
            <a:r>
              <a:rPr lang="en-US" sz="1800" dirty="0"/>
              <a:t> </a:t>
            </a:r>
            <a:r>
              <a:rPr lang="en-US" sz="1800" dirty="0" err="1"/>
              <a:t>Seshan</a:t>
            </a:r>
            <a:r>
              <a:rPr lang="en-US" sz="1800" dirty="0"/>
              <a:t> .</a:t>
            </a:r>
          </a:p>
          <a:p>
            <a:r>
              <a:rPr lang="ro-RO" sz="1800" dirty="0"/>
              <a:t>Poți contacta echipele pe paginile lor de </a:t>
            </a:r>
            <a:r>
              <a:rPr lang="en-US" sz="1800" dirty="0"/>
              <a:t>Facebook: </a:t>
            </a:r>
            <a:br>
              <a:rPr lang="en-US" sz="1800" dirty="0"/>
            </a:br>
            <a:r>
              <a:rPr lang="en-US" sz="1800" dirty="0"/>
              <a:t>NeXT GEN : </a:t>
            </a:r>
            <a:r>
              <a:rPr lang="en-US" sz="1800" dirty="0">
                <a:hlinkClick r:id="rId2"/>
              </a:rPr>
              <a:t>https://www.facebook.com/NeXTGEN3659</a:t>
            </a:r>
            <a:br>
              <a:rPr lang="en-US" sz="1800" dirty="0"/>
            </a:br>
            <a:r>
              <a:rPr lang="en-US" sz="1800" dirty="0"/>
              <a:t>Team Phoenix: </a:t>
            </a:r>
            <a:r>
              <a:rPr lang="en-US" sz="1800" dirty="0">
                <a:hlinkClick r:id="rId3"/>
              </a:rPr>
              <a:t>https://www.facebook.com/PhoenixFLL/</a:t>
            </a:r>
            <a:endParaRPr lang="en-US" sz="1800" dirty="0"/>
          </a:p>
          <a:p>
            <a:r>
              <a:rPr lang="en-US" sz="1800" dirty="0"/>
              <a:t>M</a:t>
            </a:r>
            <a:r>
              <a:rPr lang="ro-RO" sz="1800" dirty="0"/>
              <a:t>ai multe lecții despre </a:t>
            </a:r>
            <a:r>
              <a:rPr lang="en-US" sz="1800" dirty="0"/>
              <a:t>FIRST LEGO League </a:t>
            </a:r>
            <a:r>
              <a:rPr lang="ro-RO" sz="1800" dirty="0"/>
              <a:t>sunt disponibile pe </a:t>
            </a:r>
            <a:r>
              <a:rPr lang="en-US" sz="1800" dirty="0">
                <a:solidFill>
                  <a:srgbClr val="0070C0"/>
                </a:solidFill>
                <a:hlinkClick r:id="rId4"/>
              </a:rPr>
              <a:t>www.flltutorials.com</a:t>
            </a:r>
            <a:endParaRPr lang="ro-RO" sz="1800" dirty="0">
              <a:solidFill>
                <a:srgbClr val="0070C0"/>
              </a:solidFill>
            </a:endParaRPr>
          </a:p>
          <a:p>
            <a:r>
              <a:rPr lang="ro-RO" sz="1800" dirty="0">
                <a:solidFill>
                  <a:srgbClr val="0070C0"/>
                </a:solidFill>
              </a:rPr>
              <a:t>Această lecție a fost tradusă în limba romană de echipa FTC Rosophia #21455</a:t>
            </a:r>
            <a:endParaRPr lang="en-US" sz="1800" dirty="0">
              <a:solidFill>
                <a:srgbClr val="0070C0"/>
              </a:solidFill>
            </a:endParaRP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t="11606" r="9183" b="11463"/>
          <a:stretch/>
        </p:blipFill>
        <p:spPr>
          <a:xfrm>
            <a:off x="1581150" y="4324660"/>
            <a:ext cx="6336203" cy="153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58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Despre autori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718" y="1503608"/>
            <a:ext cx="4331451" cy="4318706"/>
          </a:xfrm>
        </p:spPr>
        <p:txBody>
          <a:bodyPr>
            <a:normAutofit/>
          </a:bodyPr>
          <a:lstStyle/>
          <a:p>
            <a:pPr lvl="1"/>
            <a:r>
              <a:rPr lang="en-US" sz="1800" dirty="0"/>
              <a:t>Team Phoenix, </a:t>
            </a:r>
            <a:r>
              <a:rPr lang="ro-RO" sz="1800" dirty="0"/>
              <a:t>o echipă </a:t>
            </a:r>
            <a:r>
              <a:rPr lang="en-US" sz="1800" dirty="0"/>
              <a:t>FLL </a:t>
            </a:r>
            <a:r>
              <a:rPr lang="ro-RO" sz="1800" dirty="0"/>
              <a:t>din </a:t>
            </a:r>
            <a:r>
              <a:rPr lang="en-US" sz="1800" dirty="0"/>
              <a:t>Lafayette, Louisiana.</a:t>
            </a:r>
          </a:p>
          <a:p>
            <a:pPr lvl="1"/>
            <a:r>
              <a:rPr lang="en-US" sz="1800" dirty="0"/>
              <a:t> </a:t>
            </a:r>
            <a:r>
              <a:rPr lang="ro-RO" sz="1800" dirty="0"/>
              <a:t>Au participat la câteva competiții internaționale și s-au clasat pe locul al doilea la </a:t>
            </a:r>
            <a:r>
              <a:rPr lang="en-US" sz="1800" dirty="0"/>
              <a:t>Global Innovation Award 2017, in Washington D.C.</a:t>
            </a:r>
          </a:p>
          <a:p>
            <a:pPr lvl="1"/>
            <a:r>
              <a:rPr lang="en-US" sz="1800" dirty="0"/>
              <a:t> </a:t>
            </a:r>
            <a:r>
              <a:rPr lang="ro-RO" sz="1800" dirty="0"/>
              <a:t>Iubesc să inoveze, să se distreze și să se implice în comunitatea noastră</a:t>
            </a:r>
            <a:r>
              <a:rPr lang="en-US" sz="1800" dirty="0"/>
              <a:t>.</a:t>
            </a:r>
          </a:p>
          <a:p>
            <a:pPr lvl="1"/>
            <a:r>
              <a:rPr lang="en-US" sz="1800" dirty="0"/>
              <a:t> You can learn more at </a:t>
            </a:r>
            <a:r>
              <a:rPr lang="en-US" sz="1800" dirty="0">
                <a:hlinkClick r:id="rId2"/>
              </a:rPr>
              <a:t>https://www.fish3d.biz/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43" y="4778760"/>
            <a:ext cx="1658065" cy="1243549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52170" y="1570942"/>
            <a:ext cx="4331451" cy="306992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NeXT Gen sunt o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echipă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școlii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din Garrett County, Maryland cu 13 ani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experiență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în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FIRST LEGO League (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incluzând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participarea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Turnee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internaționale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).</a:t>
            </a:r>
          </a:p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Ei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au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câștigat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primul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loc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în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2013 Global Innovation Award.  </a:t>
            </a:r>
            <a:endParaRPr lang="ro-RO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câștigat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Top 20 GIA Semi-Finalist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în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2017pentru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soluția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inovativă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BeeHaven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În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plus, au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câștigat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primul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loc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Soluția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Inovativă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Mountain State Invitational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în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2017.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D91645-228F-4215-BAD4-320E2B3492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86" t="10395" r="4615" b="33732"/>
          <a:stretch/>
        </p:blipFill>
        <p:spPr>
          <a:xfrm>
            <a:off x="5047034" y="4779997"/>
            <a:ext cx="3341721" cy="124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75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Primii pași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739" y="1737361"/>
            <a:ext cx="8358564" cy="4131733"/>
          </a:xfrm>
        </p:spPr>
        <p:txBody>
          <a:bodyPr>
            <a:normAutofit/>
          </a:bodyPr>
          <a:lstStyle/>
          <a:p>
            <a:r>
              <a:rPr lang="ro-RO" sz="2000" dirty="0"/>
              <a:t>Așa că, ați descoperit topic-ul pe care vreți să-l abordați  și acum toată lumea spune ,, Acum ce facem</a:t>
            </a:r>
            <a:r>
              <a:rPr lang="en-US" sz="2000" dirty="0"/>
              <a:t>?” Well, </a:t>
            </a:r>
            <a:r>
              <a:rPr lang="ro-RO" sz="2000" dirty="0"/>
              <a:t> acum e momentul în care să aplicați gândirea în această situație</a:t>
            </a:r>
            <a:r>
              <a:rPr lang="en-US" sz="2000" dirty="0"/>
              <a:t>. </a:t>
            </a:r>
          </a:p>
          <a:p>
            <a:r>
              <a:rPr lang="ro-RO" sz="2000" dirty="0"/>
              <a:t>Gândirea creativă este un proces creativ de găsire a unei soluții la o problemă</a:t>
            </a:r>
            <a:r>
              <a:rPr lang="en-US" sz="2000" dirty="0"/>
              <a:t>.   </a:t>
            </a:r>
            <a:r>
              <a:rPr lang="ro-RO" sz="2000" dirty="0"/>
              <a:t>Urmărim dezvoltarea acestui proces la </a:t>
            </a:r>
            <a:r>
              <a:rPr lang="en-US" sz="2000" dirty="0">
                <a:hlinkClick r:id="rId2"/>
              </a:rPr>
              <a:t>Stanford d.School</a:t>
            </a:r>
            <a:r>
              <a:rPr lang="en-US" sz="2000" dirty="0"/>
              <a:t>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598" y="3648075"/>
            <a:ext cx="6647321" cy="273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8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empatizare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6348" y="1950089"/>
            <a:ext cx="757361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2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Pentru a crea inovații care să aibă o semnificație, trebuie să-i cunoașteți pe potențialii utilizatori și să vă pese de viețile lor.</a:t>
            </a:r>
            <a:endParaRPr lang="en-US" sz="2200" dirty="0">
              <a:latin typeface="Calibri" charset="0"/>
              <a:ea typeface="Calibri" charset="0"/>
              <a:cs typeface="Calibri" charset="0"/>
            </a:endParaRPr>
          </a:p>
          <a:p>
            <a:br>
              <a:rPr lang="en-US" sz="2200" dirty="0">
                <a:latin typeface="Calibri" charset="0"/>
                <a:ea typeface="Calibri" charset="0"/>
                <a:cs typeface="Calibri" charset="0"/>
              </a:rPr>
            </a:br>
            <a:r>
              <a:rPr lang="ro-RO" sz="22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Cum să empatizăm</a:t>
            </a:r>
            <a:endParaRPr lang="en-US" sz="2200" dirty="0">
              <a:latin typeface="Calibri" charset="0"/>
              <a:ea typeface="Calibri" charset="0"/>
              <a:cs typeface="Calibri" charset="0"/>
            </a:endParaRPr>
          </a:p>
          <a:p>
            <a:pPr marL="342900" indent="-342900" fontAlgn="base">
              <a:buFont typeface="Arial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o-RO" sz="22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Învățați tot ce puteți despre utilizatorii </a:t>
            </a:r>
            <a:endParaRPr lang="en-US" sz="22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 fontAlgn="base">
              <a:buFont typeface="Arial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o-RO" sz="22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Observați cum sunt viețile lor</a:t>
            </a:r>
            <a:endParaRPr lang="en-US" sz="22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 fontAlgn="base">
              <a:buFont typeface="Arial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o-RO" sz="22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Vorbiți cu ei </a:t>
            </a:r>
            <a:endParaRPr lang="en-US" sz="22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fontAlgn="base"/>
            <a:br>
              <a:rPr lang="en-US" sz="2200" dirty="0">
                <a:latin typeface="Calibri" charset="0"/>
                <a:ea typeface="Calibri" charset="0"/>
                <a:cs typeface="Calibri" charset="0"/>
              </a:rPr>
            </a:br>
            <a:endParaRPr lang="en-US" sz="2200" dirty="0"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sz="3000" b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597" y="2880511"/>
            <a:ext cx="2369638" cy="22018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80046" y="90352"/>
            <a:ext cx="4401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Empathize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- Define - Ideate - Prototype - Test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182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Definește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17371" y="2023899"/>
            <a:ext cx="7573617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400" i="1" dirty="0"/>
              <a:t>Structurarea corectă a problematicii este singurul mod de a crea soluția potrivită</a:t>
            </a:r>
            <a:r>
              <a:rPr lang="en-US" sz="2400" i="1" dirty="0"/>
              <a:t>.</a:t>
            </a:r>
            <a:endParaRPr lang="en-US" sz="2400" dirty="0"/>
          </a:p>
          <a:p>
            <a:br>
              <a:rPr lang="en-US" sz="2200" dirty="0">
                <a:latin typeface="Calibri" charset="0"/>
                <a:ea typeface="Calibri" charset="0"/>
                <a:cs typeface="Calibri" charset="0"/>
              </a:rPr>
            </a:br>
            <a:r>
              <a:rPr lang="ro-RO" sz="2400" b="1" dirty="0"/>
              <a:t>Cum să definim problema</a:t>
            </a: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ro-RO" sz="2400" dirty="0"/>
              <a:t>Pe baza empatizării</a:t>
            </a:r>
            <a:r>
              <a:rPr lang="en-US" sz="2400" dirty="0"/>
              <a:t>, </a:t>
            </a:r>
            <a:br>
              <a:rPr lang="en-US" sz="2400" dirty="0"/>
            </a:br>
            <a:r>
              <a:rPr lang="ro-RO" sz="2400" dirty="0"/>
              <a:t>Ce a ieșit în evidență pentru tine</a:t>
            </a:r>
            <a:r>
              <a:rPr lang="en-US" sz="2400" dirty="0"/>
              <a:t>?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ro-RO" sz="2400" dirty="0"/>
              <a:t>Scrie o prezentare clară a problemei pe care </a:t>
            </a:r>
          </a:p>
          <a:p>
            <a:pPr fontAlgn="base"/>
            <a:r>
              <a:rPr lang="ro-RO" sz="2400" dirty="0"/>
              <a:t>încercați să o rezolvati.</a:t>
            </a:r>
            <a:r>
              <a:rPr lang="en-US" sz="2400" dirty="0"/>
              <a:t> </a:t>
            </a:r>
            <a:br>
              <a:rPr lang="en-US" sz="2400" dirty="0"/>
            </a:br>
            <a:br>
              <a:rPr lang="en-US" sz="2200" dirty="0">
                <a:latin typeface="Calibri" charset="0"/>
                <a:ea typeface="Calibri" charset="0"/>
                <a:cs typeface="Calibri" charset="0"/>
              </a:rPr>
            </a:br>
            <a:endParaRPr lang="en-US" sz="3000" b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585" y="3092059"/>
            <a:ext cx="2333103" cy="22037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80046" y="90352"/>
            <a:ext cx="4401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Empathize - </a:t>
            </a:r>
            <a:r>
              <a:rPr lang="en-US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Define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- Ideate - Prototype - Test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844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6348" y="1950089"/>
            <a:ext cx="757361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400" i="1" dirty="0"/>
              <a:t>Nu este despre a veni cu ideea care ,,trebuie</a:t>
            </a:r>
            <a:r>
              <a:rPr lang="en-US" sz="2400" i="1" dirty="0"/>
              <a:t>”</a:t>
            </a:r>
            <a:r>
              <a:rPr lang="ro-RO" sz="2400" i="1" dirty="0"/>
              <a:t>, este despre a genera un interval larg de posibilități</a:t>
            </a:r>
            <a:r>
              <a:rPr lang="en-US" sz="2400" i="1" dirty="0"/>
              <a:t>.</a:t>
            </a:r>
          </a:p>
          <a:p>
            <a:br>
              <a:rPr lang="en-US" sz="2200" dirty="0">
                <a:latin typeface="Calibri" charset="0"/>
                <a:ea typeface="Calibri" charset="0"/>
                <a:cs typeface="Calibri" charset="0"/>
              </a:rPr>
            </a:br>
            <a:r>
              <a:rPr lang="ro-RO" sz="2400" b="1" dirty="0"/>
              <a:t>Cum să generăm idei</a:t>
            </a:r>
            <a:endParaRPr lang="en-US" sz="2400" dirty="0"/>
          </a:p>
          <a:p>
            <a:pPr marL="342900" indent="-342900" fontAlgn="base">
              <a:buFont typeface="Arial" charset="0"/>
              <a:buChar char="•"/>
            </a:pPr>
            <a:r>
              <a:rPr lang="ro-RO" sz="2400" dirty="0"/>
              <a:t>Mergeți pe cantitatea de idei</a:t>
            </a:r>
            <a:endParaRPr lang="en-US" sz="2400" dirty="0"/>
          </a:p>
          <a:p>
            <a:pPr marL="342900" indent="-342900" fontAlgn="base">
              <a:buFont typeface="Arial" charset="0"/>
              <a:buChar char="•"/>
            </a:pPr>
            <a:r>
              <a:rPr lang="ro-RO" sz="2400" dirty="0"/>
              <a:t>Nu refuzați nicio idee</a:t>
            </a:r>
            <a:endParaRPr lang="en-US" sz="2400" dirty="0"/>
          </a:p>
          <a:p>
            <a:br>
              <a:rPr lang="en-US" sz="220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2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Video</a:t>
            </a:r>
            <a:r>
              <a:rPr lang="ro-RO" sz="22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-uri care pot ajuta</a:t>
            </a:r>
            <a:endParaRPr lang="en-US" sz="2200" b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hlinkClick r:id="rId2"/>
              </a:rPr>
              <a:t>How not to brainstorm!</a:t>
            </a:r>
            <a:endParaRPr lang="en-US" sz="22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hlinkClick r:id="rId3"/>
              </a:rPr>
              <a:t>Brainstorming Rules</a:t>
            </a:r>
            <a:br>
              <a:rPr lang="en-US" sz="3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</a:br>
            <a:endParaRPr lang="en-US" sz="30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505" y="2890337"/>
            <a:ext cx="2286858" cy="21690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80046" y="90352"/>
            <a:ext cx="4401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Empathize - Define - </a:t>
            </a:r>
            <a:r>
              <a:rPr lang="en-US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Ideate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- Prototype - Test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071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prototipare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6348" y="1950089"/>
            <a:ext cx="7573617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400" i="1" dirty="0"/>
              <a:t>Construiește ca să gândești și testează ca să înveți</a:t>
            </a:r>
            <a:endParaRPr lang="en-US" sz="2400" dirty="0"/>
          </a:p>
          <a:p>
            <a:br>
              <a:rPr lang="en-US" sz="2200" dirty="0">
                <a:latin typeface="Calibri" charset="0"/>
                <a:ea typeface="Calibri" charset="0"/>
                <a:cs typeface="Calibri" charset="0"/>
              </a:rPr>
            </a:br>
            <a:r>
              <a:rPr lang="ro-RO" sz="2400" b="1" dirty="0"/>
              <a:t>Cum să faci un prototip</a:t>
            </a:r>
            <a:endParaRPr lang="en-US" sz="2400" dirty="0"/>
          </a:p>
          <a:p>
            <a:pPr marL="342900" indent="-342900" fontAlgn="base">
              <a:buFont typeface="Arial" charset="0"/>
              <a:buChar char="•"/>
            </a:pPr>
            <a:r>
              <a:rPr lang="ro-RO" sz="2400" dirty="0"/>
              <a:t>Începi să construiești imediat</a:t>
            </a:r>
            <a:endParaRPr lang="en-US" sz="2400" dirty="0"/>
          </a:p>
          <a:p>
            <a:pPr marL="342900" indent="-342900" fontAlgn="base">
              <a:buFont typeface="Arial" charset="0"/>
              <a:buChar char="•"/>
            </a:pPr>
            <a:r>
              <a:rPr lang="ro-RO" sz="2400" dirty="0"/>
              <a:t>Construiește cu materiale simple</a:t>
            </a:r>
            <a:br>
              <a:rPr lang="en-US" sz="2400" dirty="0"/>
            </a:br>
            <a:r>
              <a:rPr lang="ro-RO" sz="2400" dirty="0"/>
              <a:t>așa cum e cartonul</a:t>
            </a:r>
            <a:endParaRPr lang="en-US" sz="2400" dirty="0"/>
          </a:p>
          <a:p>
            <a:pPr algn="ctr"/>
            <a:endParaRPr lang="en-US" sz="22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200" b="1" dirty="0">
                <a:latin typeface="Calibri" charset="0"/>
                <a:ea typeface="Calibri" charset="0"/>
                <a:cs typeface="Calibri" charset="0"/>
              </a:rPr>
              <a:t>Helpful Video</a:t>
            </a:r>
            <a:r>
              <a:rPr lang="ro-RO" sz="2200" b="1" dirty="0">
                <a:latin typeface="Calibri" charset="0"/>
                <a:ea typeface="Calibri" charset="0"/>
                <a:cs typeface="Calibri" charset="0"/>
              </a:rPr>
              <a:t>-uri ajutătoare</a:t>
            </a:r>
            <a:endParaRPr lang="en-US" sz="2200" b="1" dirty="0"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00" dirty="0">
                <a:latin typeface="Calibri" charset="0"/>
                <a:ea typeface="Calibri" charset="0"/>
                <a:cs typeface="Calibri" charset="0"/>
                <a:hlinkClick r:id="rId2"/>
              </a:rPr>
              <a:t>How to make a cardboard prototype</a:t>
            </a:r>
            <a:br>
              <a:rPr lang="en-US" sz="2200" dirty="0">
                <a:latin typeface="Calibri" charset="0"/>
                <a:ea typeface="Calibri" charset="0"/>
                <a:cs typeface="Calibri" charset="0"/>
              </a:rPr>
            </a:br>
            <a:endParaRPr lang="en-US" sz="3000" b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311" y="2638614"/>
            <a:ext cx="2320654" cy="22718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80046" y="90352"/>
            <a:ext cx="4401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Empathize 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- Define - Ideate - </a:t>
            </a:r>
            <a:r>
              <a:rPr lang="en-US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Prototype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- Test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070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</a:t>
            </a:r>
            <a:r>
              <a:rPr lang="ro-RO" dirty="0"/>
              <a:t>are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6348" y="1950089"/>
            <a:ext cx="757361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400" i="1" dirty="0"/>
              <a:t>Testarea este o oportunitate de învățare despre soluția voastră și utilizator</a:t>
            </a:r>
            <a:r>
              <a:rPr lang="en-US" sz="2400" i="1" dirty="0"/>
              <a:t>.</a:t>
            </a:r>
          </a:p>
          <a:p>
            <a:br>
              <a:rPr lang="en-US" sz="2200" dirty="0">
                <a:latin typeface="Calibri" charset="0"/>
                <a:ea typeface="Calibri" charset="0"/>
                <a:cs typeface="Calibri" charset="0"/>
              </a:rPr>
            </a:br>
            <a:r>
              <a:rPr lang="ro-RO" sz="2400" b="1" dirty="0"/>
              <a:t>Cum să testezi</a:t>
            </a:r>
            <a:endParaRPr lang="en-US" sz="2400" dirty="0"/>
          </a:p>
          <a:p>
            <a:pPr marL="342900" indent="-342900" fontAlgn="base">
              <a:buFont typeface="Arial" charset="0"/>
              <a:buChar char="•"/>
            </a:pPr>
            <a:r>
              <a:rPr lang="ro-RO" sz="2400" dirty="0"/>
              <a:t>Roagă mai multe persoane să testeze </a:t>
            </a:r>
          </a:p>
          <a:p>
            <a:pPr fontAlgn="base"/>
            <a:r>
              <a:rPr lang="ro-RO" sz="2400" dirty="0"/>
              <a:t>prototipul</a:t>
            </a:r>
            <a:endParaRPr lang="en-US" sz="2400" dirty="0"/>
          </a:p>
          <a:p>
            <a:pPr algn="ctr"/>
            <a:br>
              <a:rPr lang="en-US" sz="2200" dirty="0">
                <a:latin typeface="Calibri" charset="0"/>
                <a:ea typeface="Calibri" charset="0"/>
                <a:cs typeface="Calibri" charset="0"/>
              </a:rPr>
            </a:br>
            <a:endParaRPr lang="en-US" sz="2200" dirty="0"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sz="3000" b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740" y="2719399"/>
            <a:ext cx="2220623" cy="19700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80046" y="90352"/>
            <a:ext cx="4401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Empathize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- Define - Ideate - Prototype - </a:t>
            </a:r>
            <a:r>
              <a:rPr lang="en-US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Test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9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procesul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59697" y="2968172"/>
            <a:ext cx="2681158" cy="2950348"/>
          </a:xfrm>
        </p:spPr>
        <p:txBody>
          <a:bodyPr>
            <a:normAutofit fontScale="92500" lnSpcReduction="10000"/>
          </a:bodyPr>
          <a:lstStyle/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ro-RO" sz="1600" dirty="0"/>
              <a:t>Fiți foarte prevăzători când căutați pe </a:t>
            </a:r>
            <a:r>
              <a:rPr lang="en-US" sz="1600" dirty="0"/>
              <a:t>Internet. </a:t>
            </a:r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ro-RO" sz="1600" dirty="0"/>
              <a:t>Sfat</a:t>
            </a:r>
            <a:r>
              <a:rPr lang="en-US" sz="1600" dirty="0"/>
              <a:t>: </a:t>
            </a:r>
            <a:r>
              <a:rPr lang="ro-RO" sz="1600" dirty="0"/>
              <a:t> Gândește-te la moduri diferite să pui în cuvinte soluția pentru a găsi răspunsuri relevante</a:t>
            </a:r>
            <a:r>
              <a:rPr lang="en-US" sz="1600" dirty="0"/>
              <a:t>. </a:t>
            </a:r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ro-RO" sz="1600" dirty="0"/>
              <a:t>De exemplu pentru proiectul nostru BeeHaven, am căutat pe internet după cuvintele </a:t>
            </a:r>
            <a:r>
              <a:rPr lang="en-US" sz="1600" dirty="0"/>
              <a:t>“bee hive covers”, “hive protectors”, “bee hive ventilation”, “hive wraps”, etc.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3990" y="2111812"/>
            <a:ext cx="1964725" cy="729049"/>
          </a:xfrm>
          <a:prstGeom prst="rect">
            <a:avLst/>
          </a:prstGeom>
          <a:solidFill>
            <a:srgbClr val="034A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/>
              <a:t>Soluțiile existente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43398" y="2111812"/>
            <a:ext cx="1964725" cy="729049"/>
          </a:xfrm>
          <a:prstGeom prst="rect">
            <a:avLst/>
          </a:prstGeom>
          <a:solidFill>
            <a:srgbClr val="034A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/>
              <a:t>Îmbunătățiri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434176" y="2111811"/>
            <a:ext cx="1964725" cy="729049"/>
          </a:xfrm>
          <a:prstGeom prst="rect">
            <a:avLst/>
          </a:prstGeom>
          <a:solidFill>
            <a:srgbClr val="034A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/>
              <a:t>Dezvoltarea ideilor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114856" y="2918744"/>
            <a:ext cx="2873523" cy="335848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lvl="1" indent="-91440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ro-RO" sz="1600" dirty="0"/>
              <a:t>Gândiți-vă la ideile care vor îmbunătăți soluțiile existente și rezolvă problema mai eficient</a:t>
            </a:r>
            <a:r>
              <a:rPr lang="en-US" sz="1600" dirty="0"/>
              <a:t>.</a:t>
            </a:r>
          </a:p>
          <a:p>
            <a:pPr marL="91440" lvl="1" indent="-91440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ro-RO" sz="1600" dirty="0"/>
              <a:t>Sfat</a:t>
            </a:r>
            <a:r>
              <a:rPr lang="en-US" sz="1600" dirty="0"/>
              <a:t>: </a:t>
            </a:r>
            <a:r>
              <a:rPr lang="ro-RO" sz="1600" dirty="0"/>
              <a:t>Î</a:t>
            </a:r>
            <a:r>
              <a:rPr lang="en-US" sz="1600" dirty="0"/>
              <a:t>n FIRST LEGO League, </a:t>
            </a:r>
            <a:r>
              <a:rPr lang="ro-RO" sz="1600" dirty="0"/>
              <a:t>Soluțiile Inovative nu trebuie să fie complet noi. Soluțiile Inovative pot îmbunătăți o soluție existentă</a:t>
            </a:r>
            <a:r>
              <a:rPr lang="en-US" sz="1600" dirty="0"/>
              <a:t>.</a:t>
            </a:r>
          </a:p>
        </p:txBody>
      </p:sp>
      <p:cxnSp>
        <p:nvCxnSpPr>
          <p:cNvPr id="18" name="Elbow Connector 17"/>
          <p:cNvCxnSpPr>
            <a:stCxn id="8" idx="0"/>
            <a:endCxn id="6" idx="0"/>
          </p:cNvCxnSpPr>
          <p:nvPr/>
        </p:nvCxnSpPr>
        <p:spPr>
          <a:xfrm rot="16200000" flipH="1" flipV="1">
            <a:off x="4531445" y="-773282"/>
            <a:ext cx="1" cy="5770186"/>
          </a:xfrm>
          <a:prstGeom prst="bentConnector3">
            <a:avLst>
              <a:gd name="adj1" fmla="val -22860000000"/>
            </a:avLst>
          </a:prstGeom>
          <a:ln>
            <a:solidFill>
              <a:srgbClr val="652C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054125" y="2938217"/>
            <a:ext cx="2724826" cy="2487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lvl="1" indent="-91440"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ro-RO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fiecare întâlnire și/sau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via Google Drive, share</a:t>
            </a:r>
            <a:r>
              <a:rPr lang="ro-RO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-uirea ideilor ca echipă va conduce la dezvoltarea unei soluții puternice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91440" lvl="1" indent="-91440"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ro-RO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 măsura ce echipa dezvoltă soluția, mergeți înapoi și cercetați dacă soluția deja există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901251" y="2224296"/>
            <a:ext cx="469610" cy="532536"/>
          </a:xfrm>
          <a:prstGeom prst="rightArrow">
            <a:avLst/>
          </a:prstGeom>
          <a:solidFill>
            <a:srgbClr val="24CF39"/>
          </a:solidFill>
          <a:ln>
            <a:solidFill>
              <a:srgbClr val="652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5819320" y="2189695"/>
            <a:ext cx="469610" cy="532536"/>
          </a:xfrm>
          <a:prstGeom prst="rightArrow">
            <a:avLst/>
          </a:prstGeom>
          <a:solidFill>
            <a:srgbClr val="24CF39"/>
          </a:solidFill>
          <a:ln>
            <a:solidFill>
              <a:srgbClr val="652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19945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ineeringJournal" id="{97721FB4-21DC-6D4C-AC10-5E4545120761}" vid="{EB585347-F0B4-B74F-BF80-5185492EFC1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FLLTutorialsTemplate</Template>
  <TotalTime>321</TotalTime>
  <Words>1277</Words>
  <Application>Microsoft Office PowerPoint</Application>
  <PresentationFormat>On-screen Show (4:3)</PresentationFormat>
  <Paragraphs>114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Gill Sans MT</vt:lpstr>
      <vt:lpstr>Wingdings</vt:lpstr>
      <vt:lpstr>Wingdings 2</vt:lpstr>
      <vt:lpstr>Dividend</vt:lpstr>
      <vt:lpstr>Dezvoltarea unei soluții inovative</vt:lpstr>
      <vt:lpstr>Despre autori</vt:lpstr>
      <vt:lpstr>Primii pași</vt:lpstr>
      <vt:lpstr>empatizare</vt:lpstr>
      <vt:lpstr>Definește</vt:lpstr>
      <vt:lpstr>Ideate</vt:lpstr>
      <vt:lpstr>prototipare</vt:lpstr>
      <vt:lpstr>Testare</vt:lpstr>
      <vt:lpstr>procesul</vt:lpstr>
      <vt:lpstr>Ce este inovarea?</vt:lpstr>
      <vt:lpstr>Modelare distribuire testare </vt:lpstr>
      <vt:lpstr>Modelele si prototipurile pot îmbunătăți soluția voastră</vt:lpstr>
      <vt:lpstr> testarea soluției tale inovative</vt:lpstr>
      <vt:lpstr>Credits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Sanjay Seshan</dc:creator>
  <cp:lastModifiedBy>Adnim</cp:lastModifiedBy>
  <cp:revision>64</cp:revision>
  <cp:lastPrinted>2018-09-02T15:46:05Z</cp:lastPrinted>
  <dcterms:created xsi:type="dcterms:W3CDTF">2017-08-13T17:46:18Z</dcterms:created>
  <dcterms:modified xsi:type="dcterms:W3CDTF">2023-08-23T16:28:52Z</dcterms:modified>
</cp:coreProperties>
</file>